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308" r:id="rId3"/>
    <p:sldId id="309" r:id="rId4"/>
    <p:sldId id="310" r:id="rId5"/>
    <p:sldId id="287" r:id="rId6"/>
    <p:sldId id="300" r:id="rId7"/>
    <p:sldId id="261" r:id="rId8"/>
    <p:sldId id="315" r:id="rId9"/>
    <p:sldId id="272" r:id="rId10"/>
    <p:sldId id="312" r:id="rId11"/>
    <p:sldId id="313" r:id="rId12"/>
    <p:sldId id="314" r:id="rId13"/>
    <p:sldId id="316" r:id="rId14"/>
    <p:sldId id="264" r:id="rId15"/>
    <p:sldId id="302" r:id="rId16"/>
    <p:sldId id="301" r:id="rId17"/>
    <p:sldId id="296" r:id="rId18"/>
    <p:sldId id="299" r:id="rId19"/>
    <p:sldId id="298" r:id="rId20"/>
    <p:sldId id="297" r:id="rId21"/>
    <p:sldId id="305" r:id="rId22"/>
    <p:sldId id="285" r:id="rId23"/>
    <p:sldId id="304" r:id="rId24"/>
    <p:sldId id="306" r:id="rId25"/>
    <p:sldId id="284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72" y="1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2400" dirty="0">
                <a:solidFill>
                  <a:schemeClr val="accent5">
                    <a:lumMod val="50000"/>
                  </a:schemeClr>
                </a:solidFill>
              </a:rPr>
              <a:t>จำนวนนักศึกษาใหม่แต่ละปี</a:t>
            </a:r>
            <a:r>
              <a:rPr lang="th-TH" sz="2400" dirty="0" smtClean="0">
                <a:solidFill>
                  <a:schemeClr val="accent5">
                    <a:lumMod val="50000"/>
                  </a:schemeClr>
                </a:solidFill>
              </a:rPr>
              <a:t>การศึกษา</a:t>
            </a:r>
          </a:p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th-TH" sz="2400" dirty="0" smtClean="0">
                <a:solidFill>
                  <a:schemeClr val="accent5">
                    <a:lumMod val="50000"/>
                  </a:schemeClr>
                </a:solidFill>
              </a:rPr>
              <a:t>สาขาวิชาวิศวกรรมสารสนเทศและการสื่อสาร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5">
                  <a:lumMod val="50000"/>
                </a:schemeClr>
              </a:solidFill>
              <a:effectLst/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Sheet1!$A$5</c:f>
              <c:strCache>
                <c:ptCount val="1"/>
                <c:pt idx="0">
                  <c:v>แผนการเรียน (4 ปี)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Sheet1!$B$5:$F$5</c:f>
              <c:numCache>
                <c:formatCode>General</c:formatCode>
                <c:ptCount val="5"/>
                <c:pt idx="0">
                  <c:v>10</c:v>
                </c:pt>
                <c:pt idx="1">
                  <c:v>12</c:v>
                </c:pt>
                <c:pt idx="2">
                  <c:v>8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CE-486E-9322-4288DC29C2A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แผนการเรียน (เทียบโอน)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Sheet1!$B$6:$F$6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14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CE-486E-9322-4288DC29C2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6086991"/>
        <c:axId val="1446094895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ผู้สมัครแรกเข้า (4 ปี)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Sheet1!$B$2:$F$2</c:f>
            </c:numRef>
          </c:val>
          <c:extLst>
            <c:ext xmlns:c16="http://schemas.microsoft.com/office/drawing/2014/chart" uri="{C3380CC4-5D6E-409C-BE32-E72D297353CC}">
              <c16:uniqueId val="{00000002-D1CE-486E-9322-4288DC29C2A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ผู้สมัครแรกเข้า (เทียบโอน)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Sheet1!$B$3:$F$3</c:f>
            </c:numRef>
          </c:val>
          <c:extLst>
            <c:ext xmlns:c16="http://schemas.microsoft.com/office/drawing/2014/chart" uri="{C3380CC4-5D6E-409C-BE32-E72D297353CC}">
              <c16:uniqueId val="{00000003-D1CE-486E-9322-4288DC29C2A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แผนรับ (ตาม มคอ.2)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Sheet1!$B$4:$F$4</c:f>
            </c:numRef>
          </c:val>
          <c:extLst>
            <c:ext xmlns:c16="http://schemas.microsoft.com/office/drawing/2014/chart" uri="{C3380CC4-5D6E-409C-BE32-E72D297353CC}">
              <c16:uniqueId val="{00000004-D1CE-486E-9322-4288DC29C2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6086991"/>
        <c:axId val="1446094895"/>
      </c:barChart>
      <c:catAx>
        <c:axId val="1446086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46094895"/>
        <c:crosses val="autoZero"/>
        <c:auto val="1"/>
        <c:lblAlgn val="ctr"/>
        <c:lblOffset val="100"/>
        <c:noMultiLvlLbl val="0"/>
      </c:catAx>
      <c:valAx>
        <c:axId val="1446094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(จำนวน) คน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46086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effectLst/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  <a:effectLst/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dirty="0">
                <a:solidFill>
                  <a:schemeClr val="accent5">
                    <a:lumMod val="50000"/>
                  </a:schemeClr>
                </a:solidFill>
              </a:rPr>
              <a:t>ข้อมูลการมีงานทำของนักศึกษา รุ่น</a:t>
            </a:r>
            <a:r>
              <a:rPr lang="th-TH" dirty="0" smtClean="0">
                <a:solidFill>
                  <a:schemeClr val="accent5">
                    <a:lumMod val="50000"/>
                  </a:schemeClr>
                </a:solidFill>
              </a:rPr>
              <a:t>แรก (8 คน)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Sheet2!$A$2:$A$4</c:f>
              <c:strCache>
                <c:ptCount val="3"/>
                <c:pt idx="0">
                  <c:v>เกี่ยวข้องกับสาขาวิชา</c:v>
                </c:pt>
                <c:pt idx="1">
                  <c:v>ไม่เกี่ยวข้อง</c:v>
                </c:pt>
                <c:pt idx="2">
                  <c:v>ธุรกิจส่วนตัว</c:v>
                </c:pt>
              </c:strCache>
            </c:strRef>
          </c:cat>
          <c:val>
            <c:numRef>
              <c:f>Sheet2!$B$2:$B$4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E-4A0D-BBAC-AF8B288AFB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99454687"/>
        <c:axId val="1499454271"/>
      </c:barChart>
      <c:catAx>
        <c:axId val="149945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99454271"/>
        <c:crosses val="autoZero"/>
        <c:auto val="1"/>
        <c:lblAlgn val="ctr"/>
        <c:lblOffset val="100"/>
        <c:noMultiLvlLbl val="0"/>
      </c:catAx>
      <c:valAx>
        <c:axId val="1499454271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จำนวน (คน)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49945468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2A35A-CD67-429C-B707-ACBF46D23CDC}" type="datetimeFigureOut">
              <a:rPr lang="th-TH" smtClean="0"/>
              <a:t>07/02/63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5D72-3FB3-4975-A02B-C30189DF72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5922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C3C42-0FF5-4C50-9E49-9FEAECD907E2}" type="datetimeFigureOut">
              <a:rPr lang="th-TH" smtClean="0"/>
              <a:t>07/02/63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F0EF7-E2C9-456B-9B1C-1B3F14D3DFF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630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BC07-67A6-E341-AE03-1D11377ED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D8DD7-9D99-4A44-A540-8833801BD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64EA-8D8B-5D4E-90DC-CE844A33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B260-EF9F-AA4E-8E43-5A6AFDFA5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3DA88-0A15-7E4B-9C09-754D4C40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3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76A4-E8EA-6043-A3CB-13394B2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F93E2-52B9-9F41-8959-F10360A54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C657-C5BF-FC43-8665-63007257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7B20A-4523-7B48-9ECF-4F5DF4EA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DAE5-FC10-ED4E-8FFD-2643BD84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4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C6DCE-A482-D74E-A988-BCF8D7B14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1730F-EBC5-6844-BF95-FE0E7A4B6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18778-45EF-F440-9C92-C191FE83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C04F7-AB59-3B4B-9234-951197A3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22A6-15BF-3A40-98AC-139BB404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5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17C8-211C-5048-B3BE-FFB98E63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8424B-B5A6-0246-81B4-70D2C3A03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C33F-8A03-D643-8DC2-1D6AD327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EC10-DB04-B344-86DA-A50C91DF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DBDF-E2F4-2C4F-B521-F8797057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1040-620A-ED4B-9027-087DFA44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5A6EA-C4B7-5D40-890B-282BF5AAA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2EFCE-351E-A548-9BCE-6793FA31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D48F-D403-664A-A212-9DE56898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EBC19-5B2E-F64C-A9BC-0E5181F0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D8B3-BD43-A341-A442-037FF604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A091E-0ED8-5E45-BADF-B09A468BA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A6E58-0856-0444-BA09-09ED0751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2C531-CBEA-664A-A5E8-A6E1D7C3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434F3-0D55-7D4F-8DE9-F72D3A68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323E4-7744-EA40-A298-6BAAAE70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7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A7EA-8E05-BF4C-B151-13B9A79C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4FA9-4803-9C49-BE58-1F4F4F604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1F17C-D758-B845-BFF6-4BCCAC222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E8E99-CF7C-4C4F-B202-7466ED2BA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3FBF6-7546-7949-A8C6-16EA986B3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6A8A35-65D1-7F4B-9726-1E257D06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B9093-5E4B-5C49-970D-41D4798B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49D9E8-B239-6C4A-B3B7-D0016C00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2B63-D6F7-B346-802E-25224B3B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EF2E-E5D3-5442-A05B-8B653D27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5C5AE-080E-EC41-B665-2AD90FA8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FBC2C-FB84-2347-AAF1-517D13C0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8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C4559-C050-454F-920E-28F3BF3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7074E-0610-664C-BFD8-07595969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19DB4-B972-F344-895F-E013E5A8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D8E4-044C-1040-970C-A13CC36D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9DF3-FAEB-BE4B-BCFF-9B98CB1B3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6592-F7EC-9743-8719-10462B18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B9432-D742-B24A-890D-B927D28E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CB36D-F0A4-7046-80DB-975BFEF1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C3F7C-B18A-9041-A954-E4E3186F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4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56D9-986D-5F4B-B188-C073BD32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20BEC-8166-674F-938F-85235132E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1BD13-65A0-7D43-97BE-11992E43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C3AF3-C722-7B40-8CF8-07585764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14DE2-94FA-FE4C-AA2B-6BABC118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8D6D5-2AE1-444B-907E-24F26629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8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FD324-16D7-5E41-B771-D5832513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6B7B3-A23D-A948-80EF-63972E7FF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F8F58-AF10-6147-A253-D6C56BEBD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726B-7BBA-194A-AECD-3825C4F42C26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C79DC-6F9C-8946-9EC7-BAF466B03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1A9C5-D08F-4849-97F1-2137FE4A4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B620A-C701-F04D-A19F-F9E488C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1A9CA2-D8F2-5945-A5A5-29DE987C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947" y="661614"/>
            <a:ext cx="11101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วิศวกรรมศาสตรบัณฑิต สาขาวิชาวิศวกรรมคอมพิวเตอร์และการสื่อสาร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00" y="1270178"/>
            <a:ext cx="1061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Bachelor of Engineering ( Computer and Communication Engineering )</a:t>
            </a:r>
            <a:endParaRPr 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0126" y="2921068"/>
            <a:ext cx="5671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คณะวิศวกรรมศาสตร์และเทคโนโลยี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2804" y="1855005"/>
            <a:ext cx="366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(หลักสูตรปรับปรุง พ.ศ. ....)</a:t>
            </a:r>
          </a:p>
        </p:txBody>
      </p:sp>
    </p:spTree>
    <p:extLst>
      <p:ext uri="{BB962C8B-B14F-4D97-AF65-F5344CB8AC3E}">
        <p14:creationId xmlns:p14="http://schemas.microsoft.com/office/powerpoint/2010/main" val="6211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(เหตุผลใน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21"/>
            <a:ext cx="9490166" cy="4351338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r>
              <a:rPr 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หรือการ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พัฒนาทาง</a:t>
            </a:r>
            <a:r>
              <a:rPr lang="th-TH" sz="3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</a:t>
            </a:r>
          </a:p>
          <a:p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2933"/>
              </p:ext>
            </p:extLst>
          </p:nvPr>
        </p:nvGraphicFramePr>
        <p:xfrm>
          <a:off x="1176793" y="2106230"/>
          <a:ext cx="9509759" cy="18897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348212">
                  <a:extLst>
                    <a:ext uri="{9D8B030D-6E8A-4147-A177-3AD203B41FA5}">
                      <a16:colId xmlns:a16="http://schemas.microsoft.com/office/drawing/2014/main" val="1516268681"/>
                    </a:ext>
                  </a:extLst>
                </a:gridCol>
                <a:gridCol w="2908245">
                  <a:extLst>
                    <a:ext uri="{9D8B030D-6E8A-4147-A177-3AD203B41FA5}">
                      <a16:colId xmlns:a16="http://schemas.microsoft.com/office/drawing/2014/main" val="2825316720"/>
                    </a:ext>
                  </a:extLst>
                </a:gridCol>
                <a:gridCol w="4253302">
                  <a:extLst>
                    <a:ext uri="{9D8B030D-6E8A-4147-A177-3AD203B41FA5}">
                      <a16:colId xmlns:a16="http://schemas.microsoft.com/office/drawing/2014/main" val="19767078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1910"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เหตุผลใน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วิธีการดำเนินการและผลการปรับปรุง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818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ปรับปรุงสอดคล้องกับยุทธศาสตร์ชาติ 20 ปี </a:t>
                      </a: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การสร้างความสามารถในการแข่งขันด้วยนวัตกรรมและเทคโนโลยีแห่งอนาคต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ปรับปรุงชื่อหลักสูตรให้ตอบสนองกับตลาดแรงงาน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สร้างและปรับปรุงรายวิชาเพื่อสร้างกำลังคนที่มีคุณภาพในการพัฒนาเศรษฐกิจของประเทศ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เปลี่ยน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ชื่อสาขาวิชาจากเดิม วิศวกรรมสารสนเทศและการสื่อสาร เปลี่ยนเป็น วิศวกรรมคอมพิวเตอร์และการ</a:t>
                      </a: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สื่อสาร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วิชาใหม่ 9 รายวิชา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ยกเลิก 4 รายวิชา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ปรับปรุง 30 รายวิชา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92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6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(เหตุผลใน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21"/>
            <a:ext cx="9490166" cy="4351338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สถานการณ์หรือการพัฒนาทางสังคมและวัฒนธรรม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67254"/>
              </p:ext>
            </p:extLst>
          </p:nvPr>
        </p:nvGraphicFramePr>
        <p:xfrm>
          <a:off x="1176793" y="2106230"/>
          <a:ext cx="9509759" cy="28041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516268681"/>
                    </a:ext>
                  </a:extLst>
                </a:gridCol>
                <a:gridCol w="2513257">
                  <a:extLst>
                    <a:ext uri="{9D8B030D-6E8A-4147-A177-3AD203B41FA5}">
                      <a16:colId xmlns:a16="http://schemas.microsoft.com/office/drawing/2014/main" val="2825316720"/>
                    </a:ext>
                  </a:extLst>
                </a:gridCol>
                <a:gridCol w="4253302">
                  <a:extLst>
                    <a:ext uri="{9D8B030D-6E8A-4147-A177-3AD203B41FA5}">
                      <a16:colId xmlns:a16="http://schemas.microsoft.com/office/drawing/2014/main" val="19767078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1910"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เหตุผลใน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วิธีการดำเนินการและผลการปรับปรุง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818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ทักษะการเรียนรู้ของศตวรรษที่ 21 ของแรงงานในยุคปัจจุบัน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จัดกิจกรรมส่งเสริมการเรียนรู้สมรรถนะของคนในศตวรรษที่ 21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ส่งเสริมกิจกรรมฝึกทักษะวิชาชีพก่อนสำเร็จการศึกษา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นักศึกษาทุกคนต้องผ่านการฝึกประสบการณ์ภาคสนาม </a:t>
                      </a:r>
                      <a:endParaRPr lang="th-TH" sz="2000" dirty="0" smtClean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เพื่อ</a:t>
                      </a: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เตรียมความพร้อมในการทำงานหลังสำเร็จการศึกษา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มีการทดสอบสมรรถนะ</a:t>
                      </a: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วิชาชีพก่อนสำเร็จ</a:t>
                      </a: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การศึกษา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92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สังคมมีความนิยมใช้เทคโนโลยีในการติดต่อสื่อสาร เกิดเป็นสื่อสังคมออนไลน์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ับปรุงคำอธิบายรายวิชาและเพิ่มรายวิชาที่เกี่ยวข้องให้ตรงกับความต้องการของปัจจัยพื้นฐานในการพัฒนาสื่อสังคมออนไลน์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ประกอบไปด้วย</a:t>
                      </a: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รายวิชา 8 รายวิชา ที่เกี่ยวข้องกับการพัฒนาเทคโนโลยีการสื่อสารและเทคโนโลยีที่ใช้พัฒนาสื่อสังคมออนไลน์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371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7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(เหตุผลใน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21"/>
            <a:ext cx="9490166" cy="4351338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ผลการดำเนินงานของหลักสูตร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763348"/>
              </p:ext>
            </p:extLst>
          </p:nvPr>
        </p:nvGraphicFramePr>
        <p:xfrm>
          <a:off x="1176793" y="2106230"/>
          <a:ext cx="9509759" cy="24993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348212">
                  <a:extLst>
                    <a:ext uri="{9D8B030D-6E8A-4147-A177-3AD203B41FA5}">
                      <a16:colId xmlns:a16="http://schemas.microsoft.com/office/drawing/2014/main" val="1516268681"/>
                    </a:ext>
                  </a:extLst>
                </a:gridCol>
                <a:gridCol w="2908245">
                  <a:extLst>
                    <a:ext uri="{9D8B030D-6E8A-4147-A177-3AD203B41FA5}">
                      <a16:colId xmlns:a16="http://schemas.microsoft.com/office/drawing/2014/main" val="2825316720"/>
                    </a:ext>
                  </a:extLst>
                </a:gridCol>
                <a:gridCol w="4253302">
                  <a:extLst>
                    <a:ext uri="{9D8B030D-6E8A-4147-A177-3AD203B41FA5}">
                      <a16:colId xmlns:a16="http://schemas.microsoft.com/office/drawing/2014/main" val="19767078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1910"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เหตุผลใน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วิธีการดำเนินการและผลการปรับปรุง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818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นักศึกษาเสียโอกาสในการได้งานทำทันทีหลังจากฝึกงานหรือสหกิจศึกษา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ปรับปรุงแผนการเรียนให้เหมาะสมกับการเข้าทำงานหลังสำเร็จการศึกษา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ปรับปรุงแผนการเรียนจัดรายวิชาฝึกงาน/สหกิจศึกษา ในภาคการเรียนสุดท้ายก่อนสำเร็จการศึกษา ในปีการศึกษาที่ 4 </a:t>
                      </a:r>
                      <a:endParaRPr lang="th-TH" sz="2000" dirty="0" smtClean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ภาค</a:t>
                      </a: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การเรียนที่ 2 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92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นักศึกษาขาดประสบการในการปฏิบัติงานในองค์กรก่อนออกฝึกงาน/สหกิจศึกษา</a:t>
                      </a:r>
                      <a:endParaRPr lang="en-US" sz="200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เพิ่มการฝึกประสบการณ์วิชาชีพในแผนการเรียนร่วมกับสถานประกอบการ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ประกอบไปด้วย</a:t>
                      </a: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รายวิชา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 ฝึกประสบการณ์วิชาชีพ 3 รายวิชา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 การฝึกทักษะทางวิศวกรรม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 สหกิจศึกษา</a:t>
                      </a:r>
                      <a:r>
                        <a:rPr lang="th-TH" sz="2000" baseline="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หรือ ฝึกงาน</a:t>
                      </a:r>
                      <a:endParaRPr lang="en-US" sz="2000" dirty="0">
                        <a:effectLst/>
                        <a:latin typeface="Angsana New" panose="02020603050405020304" pitchFamily="18" charset="-34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70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6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(เหตุผลใน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21"/>
            <a:ext cx="9490166" cy="4351338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ความทันสมัยทางด้านวิชาการและเทคโนโลยี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778912"/>
              </p:ext>
            </p:extLst>
          </p:nvPr>
        </p:nvGraphicFramePr>
        <p:xfrm>
          <a:off x="1176793" y="2106230"/>
          <a:ext cx="9509759" cy="34137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348212">
                  <a:extLst>
                    <a:ext uri="{9D8B030D-6E8A-4147-A177-3AD203B41FA5}">
                      <a16:colId xmlns:a16="http://schemas.microsoft.com/office/drawing/2014/main" val="1516268681"/>
                    </a:ext>
                  </a:extLst>
                </a:gridCol>
                <a:gridCol w="2908245">
                  <a:extLst>
                    <a:ext uri="{9D8B030D-6E8A-4147-A177-3AD203B41FA5}">
                      <a16:colId xmlns:a16="http://schemas.microsoft.com/office/drawing/2014/main" val="2825316720"/>
                    </a:ext>
                  </a:extLst>
                </a:gridCol>
                <a:gridCol w="4253302">
                  <a:extLst>
                    <a:ext uri="{9D8B030D-6E8A-4147-A177-3AD203B41FA5}">
                      <a16:colId xmlns:a16="http://schemas.microsoft.com/office/drawing/2014/main" val="19767078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1910"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เหตุผลใน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วิธีการดำเนินการและผลการปรับปรุง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081893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ความก้าวหน้าและทันสมัยของวิชาชีพ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ปรับปรุงชื่อหลักสูตรและเนื้อหาให้ทันสมัยสอดคล้องกับมาตรฐานคุณภาพการศึกษาหลักสูตรวิศวกรรมศาสตร์และเทคโนโลย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ABET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Accreditation Board for Engineering and Technology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88290" algn="l"/>
                          <a:tab pos="407035" algn="l"/>
                          <a:tab pos="571500" algn="l"/>
                          <a:tab pos="971550" algn="l"/>
                        </a:tabLst>
                      </a:pPr>
                      <a:r>
                        <a:rPr lang="th-TH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เปลี่ยนชื่อหลักสูตรและเนื้อหารายวิชาให้สอดคล้องกับหลักสูตรที่ได้รับการรับรองโดย </a:t>
                      </a:r>
                      <a:r>
                        <a:rPr lang="en-US" sz="2000" b="1" spc="-4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ABET</a:t>
                      </a:r>
                      <a:r>
                        <a:rPr lang="en-US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จากเดิมหลักสูตรวิศวกรรมศาสตรบัณทิต สาขาวิศวกรรมสารสนเทศ</a:t>
                      </a:r>
                      <a:r>
                        <a:rPr lang="th-TH" sz="2000" spc="-4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และการ</a:t>
                      </a:r>
                      <a:r>
                        <a:rPr lang="th-TH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สื่อสาร (</a:t>
                      </a:r>
                      <a:r>
                        <a:rPr lang="en-US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Bachelor of Engineering Program in Information and Communication Engineering</a:t>
                      </a:r>
                      <a:r>
                        <a:rPr lang="th-TH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เปลี่ยนเป็น หลักสูตรวิศวกรรมศาสตรบัณทิต สาขาวิศวกรรมคอมพิวเตอร์และการสื่อสาร (</a:t>
                      </a:r>
                      <a:r>
                        <a:rPr lang="en-US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Bachelor of Engineering Program in Computer and Communication Engineering</a:t>
                      </a:r>
                      <a:r>
                        <a:rPr lang="th-TH" sz="2000" spc="-4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79926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ปรับปรุงรายวิชาให้มีความทันสมัย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ปรุงปรุงรายวิชา</a:t>
                      </a:r>
                      <a:r>
                        <a:rPr lang="th-TH" sz="2000" baseline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30 รายวิชา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aseline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วิชาใหม่  9  รายวิชา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70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9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เปรียบเทียบความแตกต่างหลักสูตรเดิมกับหลักสูตรปรับปรุง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91332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สาขาวิชา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5843" y="2488677"/>
            <a:ext cx="5120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วิศวกรรมสารสนเทศและการสื่อสาร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8022" y="4162777"/>
            <a:ext cx="5355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วิศวกรรมคอมพิวเตอร์และการสื่อสาร</a:t>
            </a:r>
          </a:p>
        </p:txBody>
      </p:sp>
      <p:sp>
        <p:nvSpPr>
          <p:cNvPr id="8" name="Down Arrow 7"/>
          <p:cNvSpPr/>
          <p:nvPr/>
        </p:nvSpPr>
        <p:spPr>
          <a:xfrm>
            <a:off x="5722067" y="3269604"/>
            <a:ext cx="747862" cy="8201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18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44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00" y="-40396"/>
            <a:ext cx="11239831" cy="1325563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เปรียบเทียบความแตกต่างหลักสูตรเดิมกับหลักสูตรปรับปรุง (โครงสร้างหลักสูตร)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748832"/>
              </p:ext>
            </p:extLst>
          </p:nvPr>
        </p:nvGraphicFramePr>
        <p:xfrm>
          <a:off x="230286" y="1123762"/>
          <a:ext cx="4714208" cy="20421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429716">
                  <a:extLst>
                    <a:ext uri="{9D8B030D-6E8A-4147-A177-3AD203B41FA5}">
                      <a16:colId xmlns:a16="http://schemas.microsoft.com/office/drawing/2014/main" val="2969756892"/>
                    </a:ext>
                  </a:extLst>
                </a:gridCol>
                <a:gridCol w="1284492">
                  <a:extLst>
                    <a:ext uri="{9D8B030D-6E8A-4147-A177-3AD203B41FA5}">
                      <a16:colId xmlns:a16="http://schemas.microsoft.com/office/drawing/2014/main" val="15298777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หมวดวิชาศึกษา</a:t>
                      </a: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ทั่วไป  31  หน่วยกิต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475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 กลุ่มวิชาคุณภาพชีวิตดี มีสุข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 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85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 กลุ่มวิชาพลเมืองดี วิถีประชาธิปไตย    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85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 กลุ่มวิชาภาษาและการสื่อสาร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333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 กลุ่มวิชาวิทยาศาสตร์และเทคโนโลยี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8235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643"/>
              </p:ext>
            </p:extLst>
          </p:nvPr>
        </p:nvGraphicFramePr>
        <p:xfrm>
          <a:off x="5081233" y="1119114"/>
          <a:ext cx="5904865" cy="399288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702810">
                  <a:extLst>
                    <a:ext uri="{9D8B030D-6E8A-4147-A177-3AD203B41FA5}">
                      <a16:colId xmlns:a16="http://schemas.microsoft.com/office/drawing/2014/main" val="426695423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4626449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หมวดวิชา</a:t>
                      </a: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เฉพาะ    ไม่น้อยกว่า</a:t>
                      </a:r>
                      <a:r>
                        <a:rPr lang="th-TH" sz="22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105  หน่วยกิต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3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	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กลุ่มวิชาแกนทางวิศวกรรม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115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	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กลุ่มวิชาเฉพาะด้าน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752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th-TH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2.2.1 กลุ่มวิชาเทคโนโลยีเพื่องานประยุกต์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2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 หน่วยกิต</a:t>
                      </a:r>
                      <a:endParaRPr lang="th-TH" sz="2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768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2.2.2 </a:t>
                      </a:r>
                      <a:r>
                        <a:rPr lang="th-TH" sz="2200" b="0" spc="-1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กลุ่มวิชาเทคโนโลยีและวิธีการ</a:t>
                      </a:r>
                      <a:r>
                        <a:rPr lang="th-TH" sz="2200" b="0" spc="-1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ทางซอฟต์แวร์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หน่วยกิต</a:t>
                      </a:r>
                      <a:endParaRPr lang="th-TH" sz="2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703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2.2.3 </a:t>
                      </a:r>
                      <a:r>
                        <a:rPr lang="th-TH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กลุ่มวิชาโครงสร้างพื้นฐานของระบบ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 หน่วยกิต</a:t>
                      </a:r>
                      <a:endParaRPr lang="th-TH" sz="2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39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2.2.4 </a:t>
                      </a:r>
                      <a:r>
                        <a:rPr lang="th-TH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กลุ่มวิชาฮาร์ดแวร์และ</a:t>
                      </a:r>
                      <a:r>
                        <a:rPr lang="th-TH" sz="2200" b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สถาปัตยกรรมคอมพิวเตอร์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หน่วยกิต</a:t>
                      </a:r>
                      <a:endParaRPr lang="th-TH" sz="2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819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2.2.5 </a:t>
                      </a:r>
                      <a:r>
                        <a:rPr lang="th-TH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กลุ่มวิชาโครงงานและฝึกประสบการณ์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th-TH" sz="2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วิชาชีพ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 หน่วยกิต</a:t>
                      </a:r>
                      <a:endParaRPr lang="th-TH" sz="22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993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	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</a:t>
                      </a: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เลือก                                   ไม่น้อยกว่า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หน่วยกิต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00895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28489"/>
              </p:ext>
            </p:extLst>
          </p:nvPr>
        </p:nvGraphicFramePr>
        <p:xfrm>
          <a:off x="250846" y="3340063"/>
          <a:ext cx="4693648" cy="134112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950233">
                  <a:extLst>
                    <a:ext uri="{9D8B030D-6E8A-4147-A177-3AD203B41FA5}">
                      <a16:colId xmlns:a16="http://schemas.microsoft.com/office/drawing/2014/main" val="3182402459"/>
                    </a:ext>
                  </a:extLst>
                </a:gridCol>
                <a:gridCol w="1097623">
                  <a:extLst>
                    <a:ext uri="{9D8B030D-6E8A-4147-A177-3AD203B41FA5}">
                      <a16:colId xmlns:a16="http://schemas.microsoft.com/office/drawing/2014/main" val="1927067143"/>
                    </a:ext>
                  </a:extLst>
                </a:gridCol>
                <a:gridCol w="1645792">
                  <a:extLst>
                    <a:ext uri="{9D8B030D-6E8A-4147-A177-3AD203B41FA5}">
                      <a16:colId xmlns:a16="http://schemas.microsoft.com/office/drawing/2014/main" val="304026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หมวดวิชาเลือกเสรี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2070" algn="r">
                        <a:spcAft>
                          <a:spcPts val="0"/>
                        </a:spcAft>
                        <a:tabLst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 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05648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r>
                        <a:rPr lang="th-TH" sz="22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นักศึกษาเลือกศึกษารายวิชาใดก็ได้อีกไม่น้อยกว่า 6 หน่วยกิต โดยเป็นรายวิชาที่เปิดสอนในระดับปริญญาตรีในมหาวิทยาลัยเทคโนโลยีราชมงคลศรีวิชัย หรือสถาบันอุดมศึกษาอื่น </a:t>
                      </a:r>
                      <a:endParaRPr lang="en-US" sz="22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1727200" algn="l"/>
                        </a:tabLst>
                      </a:pP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52070" algn="r">
                        <a:spcAft>
                          <a:spcPts val="0"/>
                        </a:spcAft>
                        <a:tabLst>
                          <a:tab pos="1727200" algn="l"/>
                        </a:tabLst>
                      </a:pP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59929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8834" y="5005388"/>
            <a:ext cx="4137671" cy="4770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5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รวมตลอดหลักสูตร ไม่น้อยกว่า 142 หน่วยกิต</a:t>
            </a:r>
            <a:endParaRPr lang="th-TH" sz="25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75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44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00" y="-40396"/>
            <a:ext cx="11239831" cy="1325563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เปรียบเทียบความแตกต่างหลักสูตรเดิมกับหลักสูตรปรับปรุง (โครงสร้างหลักสูตร)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D378BF-E89C-490A-B26F-5A4B2B935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947723"/>
              </p:ext>
            </p:extLst>
          </p:nvPr>
        </p:nvGraphicFramePr>
        <p:xfrm>
          <a:off x="381389" y="994697"/>
          <a:ext cx="9199826" cy="4882896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227651">
                  <a:extLst>
                    <a:ext uri="{9D8B030D-6E8A-4147-A177-3AD203B41FA5}">
                      <a16:colId xmlns:a16="http://schemas.microsoft.com/office/drawing/2014/main" val="902622586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843291268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310731937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1710600588"/>
                    </a:ext>
                  </a:extLst>
                </a:gridCol>
              </a:tblGrid>
              <a:tr h="26665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หมวดวิชา/กลุ่มวิชา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เกณฑ์ขั้นต่ำ ของ สกอ.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(หน่วยกิต)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หลักสูตรใหม่ พ.ศ. 255</a:t>
                      </a: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หลักสูตรปรับปรุง พ.ศ. ....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357564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หมวดวิชาศึกษาทั่วไปหลักสูตรเดิม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extLst>
                  <a:ext uri="{0D108BD9-81ED-4DB2-BD59-A6C34878D82A}">
                    <a16:rowId xmlns:a16="http://schemas.microsoft.com/office/drawing/2014/main" val="2676807335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th-TH" sz="1800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หมวดวิชาศึกษาทั่วไปหลักสูตรปรับปรุง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spc="-1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spc="-1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800" b="1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extLst>
                  <a:ext uri="{0D108BD9-81ED-4DB2-BD59-A6C34878D82A}">
                    <a16:rowId xmlns:a16="http://schemas.microsoft.com/office/drawing/2014/main" val="1947149323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 algn="thaiDi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หมวดวิชาเฉพาะ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7125206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กลุ่มวิชาแกนทางวิศวกรรม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6718785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 algn="thaiDi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2.2 กลุ่มวิชาเฉพาะด้าน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4519276"/>
                  </a:ext>
                </a:extLst>
              </a:tr>
              <a:tr h="16423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2.3 กลุ่มวิชาเลือก              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8995055"/>
                  </a:ext>
                </a:extLst>
              </a:tr>
              <a:tr h="236388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หมวดวิชาเลือกเสรี              ไม่น้อยกว่า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7192244"/>
                  </a:ext>
                </a:extLst>
              </a:tr>
              <a:tr h="17756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จำนวนหน่วยกิตรวม            ไม่น้อยกว่า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9322143"/>
                  </a:ext>
                </a:extLst>
              </a:tr>
              <a:tr h="520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จำนวนหน่วยกิตหมวดวิชาเฉพาะ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6515" marR="465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 27 หน่วยกิต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27.27)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ทฤษฎี 72 หน่วยกิต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72.73)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35.35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ทฤษฎี 64 หน่วยกิต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64.65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786795"/>
                  </a:ext>
                </a:extLst>
              </a:tr>
              <a:tr h="520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จำนวนชั่วโมงหมวดวิชาเฉพาะ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703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ชั่วโมง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90.71)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ทฤษฎี 72 ชั่วโมง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9.29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1,185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ชั่วโมง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94.88)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ทฤษฎี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ชั่วโมง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5.12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89120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62604" y="1994263"/>
            <a:ext cx="193835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วิชาใหม่ 9 รายวิชา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ยกเลิก 4 รายวิชา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 24 รายวิชา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59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  ปีการศึกษาที่ 1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1934" y="1092503"/>
            <a:ext cx="1912940" cy="503818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084499" y="988533"/>
            <a:ext cx="2195967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74901"/>
              </p:ext>
            </p:extLst>
          </p:nvPr>
        </p:nvGraphicFramePr>
        <p:xfrm>
          <a:off x="482616" y="1596321"/>
          <a:ext cx="5312862" cy="3017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254033">
                  <a:extLst>
                    <a:ext uri="{9D8B030D-6E8A-4147-A177-3AD203B41FA5}">
                      <a16:colId xmlns:a16="http://schemas.microsoft.com/office/drawing/2014/main" val="1069814111"/>
                    </a:ext>
                  </a:extLst>
                </a:gridCol>
                <a:gridCol w="2838994">
                  <a:extLst>
                    <a:ext uri="{9D8B030D-6E8A-4147-A177-3AD203B41FA5}">
                      <a16:colId xmlns:a16="http://schemas.microsoft.com/office/drawing/2014/main" val="926844044"/>
                    </a:ext>
                  </a:extLst>
                </a:gridCol>
                <a:gridCol w="1219835">
                  <a:extLst>
                    <a:ext uri="{9D8B030D-6E8A-4147-A177-3AD203B41FA5}">
                      <a16:colId xmlns:a16="http://schemas.microsoft.com/office/drawing/2014/main" val="3290208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พลเมืองกับจิตสำนึกต่อสังคม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066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00-035-001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สนทนาภาษาอังกฤษ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61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00-048-001  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เทคโนโลยีและนวัตกรรม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3(2-2-5)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499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02-211-002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คณิตศาสตร์ 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3(3-0-6)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979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02-231-003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ฟิสิกส์ 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266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02-231-004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ปฏิบัติการฟิสิกส์ 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11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15-121-101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เตรียมความพร้อมสำหรับวิศวกร 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284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UU-VWX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กลุ่มวิชาคุณภาพชีวิตดี มีสุข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(1)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110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2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12653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579663"/>
              </p:ext>
            </p:extLst>
          </p:nvPr>
        </p:nvGraphicFramePr>
        <p:xfrm>
          <a:off x="6120962" y="1596321"/>
          <a:ext cx="5769610" cy="2682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2172061492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3168996242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val="677459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018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ศาสตร์พระราชา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189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00-035-002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การอ่านและการเขียนภาษาอังกฤษ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658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02-211-003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คณิตศาสตร์ 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3(3-0-6)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98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02-231-005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ฟิสิกส์ 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17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02-231-006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ปฏิบัติการฟิสิกส์ 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417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กลุ่มวิชาพลเมืองดี วิถีประชาธิปไตย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63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กลุ่มวิชาคุณภาพชีวิตดี มีสุข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(2)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348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 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45877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4726" y="4886477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หมวดศึกษาทั่วไป</a:t>
            </a:r>
            <a:endParaRPr lang="th-TH" sz="22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726" y="5228926"/>
            <a:ext cx="22381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กลุ่มวิชาแกนทางวิศวกรรม</a:t>
            </a:r>
            <a:endParaRPr lang="th-TH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837" y="5492292"/>
            <a:ext cx="1932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วิชาเฉพาะด้าน</a:t>
            </a:r>
            <a:endParaRPr lang="th-TH" sz="2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4872" y="5507709"/>
            <a:ext cx="1236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กลุ่มวิชาเลือก</a:t>
            </a:r>
            <a:endParaRPr lang="th-TH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2839" y="5198543"/>
            <a:ext cx="3715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03200" algn="l"/>
                <a:tab pos="406400" algn="l"/>
                <a:tab pos="508000" algn="l"/>
                <a:tab pos="609600" algn="l"/>
                <a:tab pos="1727200" algn="l"/>
              </a:tabLst>
            </a:pP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กลุ่มวิชาโครงงานและฝึก</a:t>
            </a:r>
            <a:r>
              <a:rPr lang="th-TH" sz="22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ประสบการณ์วิชาชีพ</a:t>
            </a:r>
            <a:endParaRPr lang="th-TH" sz="22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57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  ปีการศึกษาที่ 2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1934" y="1092503"/>
            <a:ext cx="1912940" cy="503818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119335" y="1040787"/>
            <a:ext cx="2195967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02343"/>
              </p:ext>
            </p:extLst>
          </p:nvPr>
        </p:nvGraphicFramePr>
        <p:xfrm>
          <a:off x="345302" y="1600200"/>
          <a:ext cx="5638119" cy="2682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257181">
                  <a:extLst>
                    <a:ext uri="{9D8B030D-6E8A-4147-A177-3AD203B41FA5}">
                      <a16:colId xmlns:a16="http://schemas.microsoft.com/office/drawing/2014/main" val="402124741"/>
                    </a:ext>
                  </a:extLst>
                </a:gridCol>
                <a:gridCol w="3161103">
                  <a:extLst>
                    <a:ext uri="{9D8B030D-6E8A-4147-A177-3AD203B41FA5}">
                      <a16:colId xmlns:a16="http://schemas.microsoft.com/office/drawing/2014/main" val="1119670523"/>
                    </a:ext>
                  </a:extLst>
                </a:gridCol>
                <a:gridCol w="1219835">
                  <a:extLst>
                    <a:ext uri="{9D8B030D-6E8A-4147-A177-3AD203B41FA5}">
                      <a16:colId xmlns:a16="http://schemas.microsoft.com/office/drawing/2014/main" val="266158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04-000-104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การโปรแกรมคอมพิวเตอร์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496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15-121-202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การวิเคราะห์วงจรไฟฟ้า 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4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15-121-203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ปฏิบัติการวิเคราะห์วงจรไฟฟ้า 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63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15-124-201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เครือข่ายคอมพิวเตอร์และการประยุกต์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72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15-125-201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ระบบดิจิทัลและการออกแบบ 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579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กลุ่มวิชาวิทยาศาสตร์และเทคโนโลยี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กลุ่มวิชาภาษาและการสื่อสาร (1)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7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224235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41367"/>
              </p:ext>
            </p:extLst>
          </p:nvPr>
        </p:nvGraphicFramePr>
        <p:xfrm>
          <a:off x="6133779" y="1596321"/>
          <a:ext cx="5769610" cy="3352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2075452501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2779582650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val="289942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15-121-204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การวิเคราะห์วงจรอิเล็กทรอนิกส์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25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15-121-205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ปฏิบัติการวิเคราะห์วงจรอิเล็กทรอนิกส์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619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15-122-201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ระบบฐานข้อมูล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80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15-124-202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การเลือกและค้นหาเส้นทางบนระบบเครือข่าย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20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15-124-203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เครือข่ายโทรคมนาคม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598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15-125-202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สถาปัตยกรรมคอมพิวเตอร์และระบบปฏิบัติการ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29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กลุ่มวิชาภาษาและการสื่อสาร (2)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67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 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71324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4726" y="4886477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หมวดศึกษาทั่วไป</a:t>
            </a:r>
            <a:endParaRPr lang="th-TH" sz="22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726" y="5228926"/>
            <a:ext cx="22381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กลุ่มวิชาแกนทางวิศวกรรม</a:t>
            </a:r>
            <a:endParaRPr lang="th-TH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837" y="5492292"/>
            <a:ext cx="1932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วิชาเฉพาะด้าน</a:t>
            </a:r>
            <a:endParaRPr lang="th-TH" sz="2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4872" y="5507709"/>
            <a:ext cx="1236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กลุ่มวิชาเลือก</a:t>
            </a:r>
            <a:endParaRPr lang="th-TH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2839" y="5198543"/>
            <a:ext cx="3715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03200" algn="l"/>
                <a:tab pos="406400" algn="l"/>
                <a:tab pos="508000" algn="l"/>
                <a:tab pos="609600" algn="l"/>
                <a:tab pos="1727200" algn="l"/>
              </a:tabLst>
            </a:pP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กลุ่มวิชาโครงงานและฝึก</a:t>
            </a:r>
            <a:r>
              <a:rPr lang="th-TH" sz="22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ประสบการณ์วิชาชีพ</a:t>
            </a:r>
            <a:endParaRPr lang="th-TH" sz="22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11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  ปีการศึกษาที่ 3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1934" y="1092503"/>
            <a:ext cx="1912940" cy="503818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119335" y="675075"/>
            <a:ext cx="2195967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864323"/>
              </p:ext>
            </p:extLst>
          </p:nvPr>
        </p:nvGraphicFramePr>
        <p:xfrm>
          <a:off x="322822" y="1601527"/>
          <a:ext cx="5658321" cy="2682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73950">
                  <a:extLst>
                    <a:ext uri="{9D8B030D-6E8A-4147-A177-3AD203B41FA5}">
                      <a16:colId xmlns:a16="http://schemas.microsoft.com/office/drawing/2014/main" val="1225507147"/>
                    </a:ext>
                  </a:extLst>
                </a:gridCol>
                <a:gridCol w="3310573">
                  <a:extLst>
                    <a:ext uri="{9D8B030D-6E8A-4147-A177-3AD203B41FA5}">
                      <a16:colId xmlns:a16="http://schemas.microsoft.com/office/drawing/2014/main" val="2304192168"/>
                    </a:ext>
                  </a:extLst>
                </a:gridCol>
                <a:gridCol w="1173798">
                  <a:extLst>
                    <a:ext uri="{9D8B030D-6E8A-4147-A177-3AD203B41FA5}">
                      <a16:colId xmlns:a16="http://schemas.microsoft.com/office/drawing/2014/main" val="9646718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15-121-306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สนามแม่เหล็กไฟฟ้า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37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15-123-301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โครงสร้างข้อมูล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11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15-123-302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วิศวกรรมซอฟต์แวร์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985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15-124-304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สัญญาณและระบบ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04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15-124-305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ความมั่นคงไซเบอร์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64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15-125-303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ระบบไมโครคอมพิวเตอร์และสมองกลฝังตัว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69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15-126-301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1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2(160)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36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79322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58013"/>
              </p:ext>
            </p:extLst>
          </p:nvPr>
        </p:nvGraphicFramePr>
        <p:xfrm>
          <a:off x="6218712" y="1218347"/>
          <a:ext cx="5787073" cy="3840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1793996047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3816564614"/>
                    </a:ext>
                  </a:extLst>
                </a:gridCol>
                <a:gridCol w="1173798">
                  <a:extLst>
                    <a:ext uri="{9D8B030D-6E8A-4147-A177-3AD203B41FA5}">
                      <a16:colId xmlns:a16="http://schemas.microsoft.com/office/drawing/2014/main" val="2011967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1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15-123-303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การพัฒนาโปรแกรมสำหรับอุปกรณ์สื่อสารอัจฉริยะ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727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15-123-304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การออกแบบและพัฒนาเว็บแอพพลิเคชั่น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2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15-124-306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การวิเคราะห์และออกแบบเครือข่ายไร้สาย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552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15-124-307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ระบบการสื่อสารทางแสง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59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15-125-304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การโปรแกรมคอมพิวเตอร์สำหรับอินเทอร์เน็ตของสรรพสิ่ง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15-126-302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2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2(160)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059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15-126-303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เตรียมโครงงานวิศวกรรมคอมพิวเตอร์และการสื่อสาร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6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วิชาเลือก (1)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1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48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1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1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  </a:t>
                      </a:r>
                      <a:r>
                        <a:rPr lang="th-TH" sz="2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21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727696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4726" y="4886477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หมวดศึกษาทั่วไป</a:t>
            </a:r>
            <a:endParaRPr lang="th-TH" sz="22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726" y="5228926"/>
            <a:ext cx="22381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กลุ่มวิชาแกนทางวิศวกรรม</a:t>
            </a:r>
            <a:endParaRPr lang="th-TH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837" y="5492292"/>
            <a:ext cx="1932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วิชาเฉพาะด้าน</a:t>
            </a:r>
            <a:endParaRPr lang="th-TH" sz="2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94872" y="5507709"/>
            <a:ext cx="1236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กลุ่มวิชาเลือก</a:t>
            </a:r>
            <a:endParaRPr lang="th-TH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2839" y="5198543"/>
            <a:ext cx="3715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03200" algn="l"/>
                <a:tab pos="406400" algn="l"/>
                <a:tab pos="508000" algn="l"/>
                <a:tab pos="609600" algn="l"/>
                <a:tab pos="1727200" algn="l"/>
              </a:tabLst>
            </a:pP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กลุ่มวิชาโครงงานและฝึก</a:t>
            </a:r>
            <a:r>
              <a:rPr lang="th-TH" sz="22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ประสบการณ์วิชาชีพ</a:t>
            </a:r>
            <a:endParaRPr lang="th-TH" sz="22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99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ข้อมูลทั่วไป (ชื่อปริญญาและสาขาวิชา)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ชื่อเต็มภาษาไทย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วิศวกรรมศาสตรบัณฑิต (วิศวกรรมคอมพิวเตอร์และการสื่อสาร)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ชื่อย่อภาษาไทย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วศ.บ. (วิศวกรรมคอมพิวเตอร์และการสื่อสาร)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ชื่อเต็มภาษาอังกฤษ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Bachelor of Engineering </a:t>
            </a:r>
          </a:p>
          <a:p>
            <a:pPr marL="0" indent="0">
              <a:buNone/>
            </a:pP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(Computer and Communication Engineering)</a:t>
            </a: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ชื่อย่อภาษาอังกฤษ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B.Eng. (Computer and Communication Engineering)</a:t>
            </a: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4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  ปีการศึกษาที่ 4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99681" y="1179596"/>
            <a:ext cx="1912940" cy="503818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1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7912049" y="1187491"/>
            <a:ext cx="2834803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แผนการเรียนสหกิจศึกษา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8231466" y="761408"/>
            <a:ext cx="2195967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ภาคการศึกษาที่ 2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7912047" y="2693475"/>
            <a:ext cx="2834803" cy="50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แผนการเรียนฝึกงาน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5718"/>
              </p:ext>
            </p:extLst>
          </p:nvPr>
        </p:nvGraphicFramePr>
        <p:xfrm>
          <a:off x="363035" y="1655297"/>
          <a:ext cx="5787073" cy="3352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08735">
                  <a:extLst>
                    <a:ext uri="{9D8B030D-6E8A-4147-A177-3AD203B41FA5}">
                      <a16:colId xmlns:a16="http://schemas.microsoft.com/office/drawing/2014/main" val="771318819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310804408"/>
                    </a:ext>
                  </a:extLst>
                </a:gridCol>
                <a:gridCol w="1173798">
                  <a:extLst>
                    <a:ext uri="{9D8B030D-6E8A-4147-A177-3AD203B41FA5}">
                      <a16:colId xmlns:a16="http://schemas.microsoft.com/office/drawing/2014/main" val="2439627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15-122-402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อินเทอร์เน็ตของสรรพสิ่งและระบบคลาวด์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2-3-4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8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15-126-404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โครงงานวิศวกรรมคอมพิวเตอร์</a:t>
                      </a: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endParaRPr lang="en-US" sz="22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สื่อสาร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833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15-126-405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การเตรียมความพร้อมฝึกงาน</a:t>
                      </a: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endParaRPr lang="en-US" sz="22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สห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กิจศึกษา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15-126-406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3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2(160)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411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วิชาเลือก (2)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859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วิชาเลือกเสรี (1)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635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UU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VWX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YZZ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วิชาเลือกเสรี (2)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935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545909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35862"/>
              </p:ext>
            </p:extLst>
          </p:nvPr>
        </p:nvGraphicFramePr>
        <p:xfrm>
          <a:off x="6471086" y="1706063"/>
          <a:ext cx="5502910" cy="670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30935">
                  <a:extLst>
                    <a:ext uri="{9D8B030D-6E8A-4147-A177-3AD203B41FA5}">
                      <a16:colId xmlns:a16="http://schemas.microsoft.com/office/drawing/2014/main" val="308504799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2760309921"/>
                    </a:ext>
                  </a:extLst>
                </a:gridCol>
                <a:gridCol w="1067435">
                  <a:extLst>
                    <a:ext uri="{9D8B030D-6E8A-4147-A177-3AD203B41FA5}">
                      <a16:colId xmlns:a16="http://schemas.microsoft.com/office/drawing/2014/main" val="8276993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15-126-407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สหกิจศึกษา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(640)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974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 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80434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818345"/>
              </p:ext>
            </p:extLst>
          </p:nvPr>
        </p:nvGraphicFramePr>
        <p:xfrm>
          <a:off x="6490222" y="3266082"/>
          <a:ext cx="5502910" cy="1341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30935">
                  <a:extLst>
                    <a:ext uri="{9D8B030D-6E8A-4147-A177-3AD203B41FA5}">
                      <a16:colId xmlns:a16="http://schemas.microsoft.com/office/drawing/2014/main" val="1286327055"/>
                    </a:ext>
                  </a:extLst>
                </a:gridCol>
                <a:gridCol w="3304540">
                  <a:extLst>
                    <a:ext uri="{9D8B030D-6E8A-4147-A177-3AD203B41FA5}">
                      <a16:colId xmlns:a16="http://schemas.microsoft.com/office/drawing/2014/main" val="1568165072"/>
                    </a:ext>
                  </a:extLst>
                </a:gridCol>
                <a:gridCol w="1067435">
                  <a:extLst>
                    <a:ext uri="{9D8B030D-6E8A-4147-A177-3AD203B41FA5}">
                      <a16:colId xmlns:a16="http://schemas.microsoft.com/office/drawing/2014/main" val="14551046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การฝึกทักษะทางวิศวกรรม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320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17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15-126-409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ฝึกงานทางวิศวกรรมคอมพิวเตอร์และการสื่อสาร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3(320)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434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03200" algn="l"/>
                          <a:tab pos="406400" algn="l"/>
                          <a:tab pos="508000" algn="l"/>
                          <a:tab pos="609600" algn="l"/>
                          <a:tab pos="711200" algn="l"/>
                          <a:tab pos="172720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หน่วยกิต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099177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4726" y="4886477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หมวดศึกษาทั่วไป</a:t>
            </a:r>
            <a:endParaRPr lang="th-TH" sz="22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4726" y="5228926"/>
            <a:ext cx="22381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กลุ่มวิชาแกนทางวิศวกรรม</a:t>
            </a:r>
            <a:endParaRPr lang="th-TH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837" y="5492292"/>
            <a:ext cx="1932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 smtClean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วิชาเฉพาะด้าน</a:t>
            </a:r>
            <a:endParaRPr lang="th-TH" sz="2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94872" y="5507709"/>
            <a:ext cx="1236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กลุ่มวิชาเลือก</a:t>
            </a:r>
            <a:endParaRPr lang="th-TH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92839" y="5198543"/>
            <a:ext cx="3715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03200" algn="l"/>
                <a:tab pos="406400" algn="l"/>
                <a:tab pos="508000" algn="l"/>
                <a:tab pos="609600" algn="l"/>
                <a:tab pos="1727200" algn="l"/>
              </a:tabLst>
            </a:pP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กลุ่มวิชาโครงงานและฝึก</a:t>
            </a:r>
            <a:r>
              <a:rPr lang="th-TH" sz="22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ประสบการณ์วิชาชีพ</a:t>
            </a:r>
            <a:endParaRPr lang="th-TH" sz="22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37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800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แผนการเรียนการฝึกประสบการณ์วิชาชีพ/สหกิจศึกษา/ฝึกงาน (4+1)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852526"/>
              </p:ext>
            </p:extLst>
          </p:nvPr>
        </p:nvGraphicFramePr>
        <p:xfrm>
          <a:off x="339506" y="1144588"/>
          <a:ext cx="9273623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0105">
                  <a:extLst>
                    <a:ext uri="{9D8B030D-6E8A-4147-A177-3AD203B41FA5}">
                      <a16:colId xmlns:a16="http://schemas.microsoft.com/office/drawing/2014/main" val="1472070335"/>
                    </a:ext>
                  </a:extLst>
                </a:gridCol>
                <a:gridCol w="2069694">
                  <a:extLst>
                    <a:ext uri="{9D8B030D-6E8A-4147-A177-3AD203B41FA5}">
                      <a16:colId xmlns:a16="http://schemas.microsoft.com/office/drawing/2014/main" val="356093112"/>
                    </a:ext>
                  </a:extLst>
                </a:gridCol>
                <a:gridCol w="2480312">
                  <a:extLst>
                    <a:ext uri="{9D8B030D-6E8A-4147-A177-3AD203B41FA5}">
                      <a16:colId xmlns:a16="http://schemas.microsoft.com/office/drawing/2014/main" val="228921628"/>
                    </a:ext>
                  </a:extLst>
                </a:gridCol>
                <a:gridCol w="2613512">
                  <a:extLst>
                    <a:ext uri="{9D8B030D-6E8A-4147-A177-3AD203B41FA5}">
                      <a16:colId xmlns:a16="http://schemas.microsoft.com/office/drawing/2014/main" val="3789194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ปีการศึกษาที่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ปีการศึกษาที่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</a:t>
                      </a:r>
                      <a:endParaRPr lang="th-TH" sz="22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ปีการศึกษาที่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</a:t>
                      </a:r>
                      <a:endParaRPr lang="th-TH" sz="22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ปีการศึกษาที่</a:t>
                      </a:r>
                      <a:r>
                        <a:rPr lang="th-TH" sz="22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</a:t>
                      </a:r>
                      <a:endParaRPr lang="th-TH" sz="22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4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1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0389"/>
                  </a:ext>
                </a:extLst>
              </a:tr>
              <a:tr h="1331791">
                <a:tc>
                  <a:txBody>
                    <a:bodyPr/>
                    <a:lstStyle/>
                    <a:p>
                      <a:pPr algn="ctr"/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1</a:t>
                      </a:r>
                    </a:p>
                    <a:p>
                      <a:pPr algn="l"/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Computer Network</a:t>
                      </a:r>
                    </a:p>
                    <a:p>
                      <a:pPr algn="l"/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(Cisco Certificate) </a:t>
                      </a:r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3</a:t>
                      </a:r>
                    </a:p>
                    <a:p>
                      <a:pPr algn="l"/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Smart City</a:t>
                      </a:r>
                    </a:p>
                    <a:p>
                      <a:pPr algn="l"/>
                      <a:r>
                        <a:rPr lang="en-US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- 5G Communication</a:t>
                      </a:r>
                    </a:p>
                    <a:p>
                      <a:pPr algn="l"/>
                      <a:r>
                        <a:rPr lang="en-US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sz="22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IoT</a:t>
                      </a:r>
                      <a:r>
                        <a:rPr lang="en-US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Innovations</a:t>
                      </a:r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74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2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ภาคการเรียนที่ 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98908"/>
                  </a:ext>
                </a:extLst>
              </a:tr>
              <a:tr h="1567543">
                <a:tc>
                  <a:txBody>
                    <a:bodyPr/>
                    <a:lstStyle/>
                    <a:p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ฝึกประสบการณ์วิชาชีพ 2</a:t>
                      </a:r>
                    </a:p>
                    <a:p>
                      <a:pPr algn="l"/>
                      <a:r>
                        <a:rPr lang="th-TH" sz="22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Telecommunication</a:t>
                      </a:r>
                    </a:p>
                    <a:p>
                      <a:pPr algn="l"/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Internet Service Provider </a:t>
                      </a:r>
                    </a:p>
                    <a:p>
                      <a:pPr algn="l"/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Wireless Communication</a:t>
                      </a:r>
                    </a:p>
                    <a:p>
                      <a:pPr algn="l"/>
                      <a:r>
                        <a:rPr lang="en-US" sz="22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Transmission Lines</a:t>
                      </a:r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แผนที่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สหกิจศึกษา (640)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แผนที่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200" spc="-4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การฝึกทักษะทางวิศวกรรม (320)</a:t>
                      </a:r>
                      <a:endParaRPr lang="th-TH" sz="2200" spc="-4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ฝึกงาน (320)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32836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44" y="3982544"/>
            <a:ext cx="1469799" cy="1467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1988" y="1160492"/>
            <a:ext cx="1354858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รายวิชา</a:t>
            </a:r>
          </a:p>
          <a:p>
            <a:r>
              <a:rPr lang="th-TH" sz="32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กิจกรรม</a:t>
            </a:r>
            <a:endParaRPr lang="th-TH" sz="32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2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975"/>
            <a:ext cx="10515600" cy="1325563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การฝึกประสบการณ์วิชาชีพ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724" y="1253331"/>
            <a:ext cx="5934075" cy="4351338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CEO &amp; Managing Director</a:t>
            </a:r>
          </a:p>
          <a:p>
            <a:pPr marL="457200" lvl="1" indent="0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บริษัท </a:t>
            </a:r>
            <a:r>
              <a:rPr lang="en-US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Jodoi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IT &amp; Service</a:t>
            </a:r>
          </a:p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System Engineer</a:t>
            </a:r>
          </a:p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Training CCNA</a:t>
            </a:r>
          </a:p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Training Linux Server</a:t>
            </a:r>
          </a:p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Professional Service </a:t>
            </a:r>
          </a:p>
          <a:p>
            <a:pPr lvl="1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Computer Network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à¸à¸¥à¸à¸²à¸£à¸à¹à¸à¸«à¸²à¸£à¸¹à¸à¸ à¸²à¸à¸ªà¸³à¸«à¸£à¸±à¸ à¹à¸à¸£à¸µà¸¢à¸à¸¨à¸±à¸à¸à¸´à¹ à¸à¸²à¸¡à¹à¸à¸à¸£">
            <a:extLst>
              <a:ext uri="{FF2B5EF4-FFF2-40B4-BE49-F238E27FC236}">
                <a16:creationId xmlns:a16="http://schemas.microsoft.com/office/drawing/2014/main" id="{F4B84D6C-6D8D-42B5-A148-BEF79D36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325563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DA11D-1ADC-424A-97F2-782FD019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06" y="1223087"/>
            <a:ext cx="2217394" cy="1063021"/>
          </a:xfrm>
          <a:prstGeom prst="rect">
            <a:avLst/>
          </a:prstGeom>
        </p:spPr>
      </p:pic>
      <p:pic>
        <p:nvPicPr>
          <p:cNvPr id="13" name="Picture 6" descr="à¸à¸¥à¸à¸²à¸£à¸à¹à¸à¸«à¸²à¸£à¸¹à¸à¸ à¸²à¸à¸ªà¸³à¸«à¸£à¸±à¸ cisco certificate logo">
            <a:extLst>
              <a:ext uri="{FF2B5EF4-FFF2-40B4-BE49-F238E27FC236}">
                <a16:creationId xmlns:a16="http://schemas.microsoft.com/office/drawing/2014/main" id="{E0AAEED0-7F71-4D9A-A873-5250FD12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77" y="2542262"/>
            <a:ext cx="1847851" cy="1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5237" y="4941513"/>
            <a:ext cx="3751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เกรียงศักดิ์ นามโคตร (อ.ดอย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อาจารย์พิเศษ</a:t>
            </a:r>
            <a:endParaRPr lang="th-TH" sz="28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13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การฝึกประสบการณ์วิชาชีพ 2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AA7949B-DDEC-46BF-B5D8-36B2F6D79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86" y="418528"/>
            <a:ext cx="2493071" cy="854075"/>
          </a:xfrm>
          <a:prstGeom prst="rect">
            <a:avLst/>
          </a:prstGeom>
        </p:spPr>
      </p:pic>
      <p:pic>
        <p:nvPicPr>
          <p:cNvPr id="7174" name="Picture 6" descr="https://scontent.fbkk5-5.fna.fbcdn.net/v/t1.15752-9/72306669_446905672850642_8431313804716933120_n.png?_nc_cat=104&amp;_nc_oc=AQkyMQx4qWZSaEqf5BoOOQ_x-WTH9kMZYnpKma6GyQu2a1j3eEZqIBa8gogUsVGZ72somhQxS1XuzzHtVu-xPYOw&amp;_nc_ht=scontent.fbkk5-5.fna&amp;oh=b381e17ca0a73434b68941c62450c563&amp;oe=5E2BE46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6" y="1558836"/>
            <a:ext cx="1627053" cy="2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.fbkk5-5.fna.fbcdn.net/v/t1.15752-9/72757690_1647368772087533_7799618995597869056_n.jpg?_nc_cat=100&amp;_nc_oc=AQli1rym15lvku8uLlb3kdHI8z5pmRulaXtlqPaulpWZwUyW3NdNZ3mSF9QqylIXhpDLWU73VPQgtTR0ajodCGhu&amp;_nc_ht=scontent.fbkk5-5.fna&amp;oh=5ae1439499abce14ccd8d0a2c0512e73&amp;oe=5E1F825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61" y="1558836"/>
            <a:ext cx="1721125" cy="2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6331" y="3921131"/>
            <a:ext cx="2712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นายชัยนาถ กาญจ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นะ</a:t>
            </a:r>
          </a:p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 9  ผู้ช่วยโทรศัพท์จังหวัดตรัง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67829" y="3925876"/>
            <a:ext cx="2811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นายอรรถวิทย์ อินนุรักษ์</a:t>
            </a:r>
            <a:endPara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วิศวกร 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 ประจำศูนย์วิศวกรรมบริการ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97312" y="4633762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อาจารย์พิเศษ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44921" y="1430604"/>
            <a:ext cx="37080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Telecommunication</a:t>
            </a: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Internet Service Provider </a:t>
            </a: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Wireless Communication</a:t>
            </a: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Transmission Lines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8" name="Picture 10" descr="ผลการค้นหารูปภาพสำหรับ is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987" y="1701862"/>
            <a:ext cx="1894039" cy="18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ผลการค้นหารูปภาพสำหรับ is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364" y="148948"/>
            <a:ext cx="1417284" cy="14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ผลการค้นหารูปภาพสำหรับ telecommunic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27" y="3778723"/>
            <a:ext cx="2973260" cy="19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800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การฝึกประสบการณ์วิชาชีพ 3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6393"/>
            <a:ext cx="2017930" cy="236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51" y="1217079"/>
            <a:ext cx="1579601" cy="2369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990" y="3647440"/>
            <a:ext cx="2621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นายจิระศักดิ์ 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นพรัตน์</a:t>
            </a:r>
          </a:p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ประธานกรรมการบริษัท </a:t>
            </a:r>
            <a:r>
              <a:rPr lang="en-US" sz="20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Sparkbit</a:t>
            </a:r>
            <a:r>
              <a:rPr lang="en-US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4233" y="3647351"/>
            <a:ext cx="32688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ผศ.ดร.วรรณรัช สันติอมรทัต</a:t>
            </a:r>
            <a:endParaRPr lang="th-TH" sz="2000" b="1" dirty="0" smtClean="0">
              <a:solidFill>
                <a:srgbClr val="00206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ผู้อำนวยการสถาบันวิจัยและนวัตกรรม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ดิจิทัล</a:t>
            </a:r>
          </a:p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มหาวิทยาลัยสงขลานครินทร์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56" y="4663014"/>
            <a:ext cx="2561046" cy="762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492" y="1217079"/>
            <a:ext cx="3292428" cy="15445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080" y="183548"/>
            <a:ext cx="1404628" cy="99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456" y="1144588"/>
            <a:ext cx="2312818" cy="1725304"/>
          </a:xfrm>
          <a:prstGeom prst="rect">
            <a:avLst/>
          </a:prstGeom>
        </p:spPr>
      </p:pic>
      <p:pic>
        <p:nvPicPr>
          <p:cNvPr id="8200" name="Picture 8" descr="ม.อ.วางใจให้โซลูชั่น ปั้นโมเดลต้นแบบ Smart City ในทุกมิติ พัฒนาสู่เมืองอนาคต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09" y="2942382"/>
            <a:ext cx="5620812" cy="34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414" y="4640889"/>
            <a:ext cx="2151246" cy="7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ความเชื่อมโยงกับสถาน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ประกอบการและหน่วยงานที่เกี่ยวข้อง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6C344-EC77-499A-80D6-7354ACD9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21" y="1615366"/>
            <a:ext cx="2303043" cy="1155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7949B-DDEC-46BF-B5D8-36B2F6D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7" y="1738089"/>
            <a:ext cx="2858166" cy="97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81217-9668-4F7F-BDA4-EB89FCC4F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544" y="1727681"/>
            <a:ext cx="2440977" cy="979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09E8C-FDD6-437E-A1BD-216B9B86A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854" y="3138264"/>
            <a:ext cx="2824587" cy="1354110"/>
          </a:xfrm>
          <a:prstGeom prst="rect">
            <a:avLst/>
          </a:prstGeom>
        </p:spPr>
      </p:pic>
      <p:pic>
        <p:nvPicPr>
          <p:cNvPr id="2054" name="Picture 6" descr="à¸à¸¥à¸à¸²à¸£à¸à¹à¸à¸«à¸²à¸£à¸¹à¸à¸ à¸²à¸à¸ªà¸³à¸«à¸£à¸±à¸ cisco certificate logo">
            <a:extLst>
              <a:ext uri="{FF2B5EF4-FFF2-40B4-BE49-F238E27FC236}">
                <a16:creationId xmlns:a16="http://schemas.microsoft.com/office/drawing/2014/main" id="{68C39EBA-2FA1-4388-A995-2EE1333D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54" y="3166262"/>
            <a:ext cx="1570810" cy="15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92" y="3326728"/>
            <a:ext cx="2917967" cy="868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6050" y="3053196"/>
            <a:ext cx="1795719" cy="179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7648" y="1860932"/>
            <a:ext cx="2476152" cy="8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" y="0"/>
            <a:ext cx="1216808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4928" y="2714420"/>
            <a:ext cx="3836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</a:rPr>
              <a:t>Thank You</a:t>
            </a:r>
            <a:endParaRPr lang="th-TH" sz="6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3498" y="1028058"/>
            <a:ext cx="6917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คณะวิศวกรรมศาสตร์และเทคโนโลยี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086" y="578170"/>
            <a:ext cx="1818097" cy="1810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1" y="217352"/>
            <a:ext cx="1233937" cy="21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ECAC13-635B-3245-9734-EECA029C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88"/>
            <a:ext cx="10515600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ผลการดำเนินงานของ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หลักสูตรที่ผ่าน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281"/>
            <a:ext cx="10515600" cy="4351338"/>
          </a:xfrm>
        </p:spPr>
        <p:txBody>
          <a:bodyPr>
            <a:normAutofit/>
          </a:bodyPr>
          <a:lstStyle/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504801"/>
              </p:ext>
            </p:extLst>
          </p:nvPr>
        </p:nvGraphicFramePr>
        <p:xfrm>
          <a:off x="373711" y="1122292"/>
          <a:ext cx="9151951" cy="470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6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ECAC13-635B-3245-9734-EECA029C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88"/>
            <a:ext cx="10515600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ผลการดำเนินงานของ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หลักสูตรที่ผ่าน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281"/>
            <a:ext cx="10515600" cy="4351338"/>
          </a:xfrm>
        </p:spPr>
        <p:txBody>
          <a:bodyPr>
            <a:normAutofit/>
          </a:bodyPr>
          <a:lstStyle/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82335"/>
              </p:ext>
            </p:extLst>
          </p:nvPr>
        </p:nvGraphicFramePr>
        <p:xfrm>
          <a:off x="838200" y="1105561"/>
          <a:ext cx="8599998" cy="455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91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70300"/>
            <a:ext cx="11083835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สถานการณ์หรือการพัฒนาทางเศรษฐกิจ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ผลการค้นหารูปภาพสำหรับ smart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05" y="3873213"/>
            <a:ext cx="3727310" cy="24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765" y="2186218"/>
            <a:ext cx="1289109" cy="915268"/>
          </a:xfrm>
          <a:prstGeom prst="rect">
            <a:avLst/>
          </a:prstGeom>
        </p:spPr>
      </p:pic>
      <p:pic>
        <p:nvPicPr>
          <p:cNvPr id="10242" name="Picture 2" descr="ผลการค้นหารูปภาพสำหรับ internet of th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" y="3947906"/>
            <a:ext cx="3394836" cy="22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261" y="1144588"/>
            <a:ext cx="4493258" cy="3671266"/>
          </a:xfrm>
          <a:prstGeom prst="rect">
            <a:avLst/>
          </a:prstGeom>
        </p:spPr>
      </p:pic>
      <p:pic>
        <p:nvPicPr>
          <p:cNvPr id="7" name="Picture 2" descr="https://sites.google.com/site/kdbuprawatithephfutbxl/_/rsrc/1517815930388/thailand-4-0-1/14-680x365_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3" y="968201"/>
            <a:ext cx="5107392" cy="27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70300"/>
            <a:ext cx="11083835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สถานการณ์หรือการพัฒนา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ทางสังคม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49" y="1031986"/>
            <a:ext cx="6466765" cy="2397014"/>
          </a:xfrm>
          <a:prstGeom prst="rect">
            <a:avLst/>
          </a:prstGeom>
        </p:spPr>
      </p:pic>
      <p:pic>
        <p:nvPicPr>
          <p:cNvPr id="1028" name="Picture 4" descr="ผลการค้นหารูปภาพสำหรับ social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14" y="1033300"/>
            <a:ext cx="3507377" cy="210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ผลการค้นหารูปภาพสำหรับ สรื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96" y="3359464"/>
            <a:ext cx="776152" cy="7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ผลการค้นหารูปภาพสำหรับ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36" y="3259761"/>
            <a:ext cx="1735182" cy="9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ผลการค้นหารูปภาพสำหรับ shop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07" y="3631242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2557" y="4357354"/>
            <a:ext cx="1433727" cy="1300105"/>
          </a:xfrm>
          <a:prstGeom prst="rect">
            <a:avLst/>
          </a:prstGeom>
        </p:spPr>
      </p:pic>
      <p:pic>
        <p:nvPicPr>
          <p:cNvPr id="10" name="Picture 8" descr="ผลการค้นหารูปภาพสำหรับ laz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19" y="3879219"/>
            <a:ext cx="1599546" cy="15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(ความจำเป็นในการปรับปรุงหลักสูตร)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376"/>
            <a:ext cx="9490166" cy="4351338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ปรับปรุงโครงสร้างและเนื้อหาของหลักสูตรให้ทันสมัยตรงกับความต้องการ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6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นโยบายของประเทศ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ปรับปรุงโครงสร้างและเนื้อหาของหลักสูตรให้ทันสมัยตรงกับความต้องการของ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ผู้ใช้บัณฑิต 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ปรับปรุงโครงสร้างและเนื้อหาของหลักสูตรให้ทันสมัยตรงกับความต้องการของ</a:t>
            </a:r>
            <a:r>
              <a:rPr lang="th-TH" sz="36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</a:t>
            </a:r>
            <a:endParaRPr lang="th-TH" sz="36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93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8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0" y="274634"/>
            <a:ext cx="11083835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(วิศวกรรมคอมพิวเตอร์และการสื่อสาร)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615"/>
            <a:ext cx="10515600" cy="4351338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ผลิตบัณฑิตนักปฏิบัติ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มีความรู้ความสามารถรองรับกับเทคโนโลยีสมัยใหม่ 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บูรณาการองค์ความรู้วิศวกรรมคอมพิวเตอร์ร่วมกับระบบการสื่อสาร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สนับสนุนการคิดสิ่งประดิษฐ์นวัตกรรม</a:t>
            </a:r>
          </a:p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มีจรรยาบรรณ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วิชาชีพแก่บัณฑิต</a:t>
            </a: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2" name="Picture 4" descr="ผลการค้นหารูปภาพสำหรับ inno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086" y="3191858"/>
            <a:ext cx="3082834" cy="17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50CC5-75C2-2B4F-8645-7E05D849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" y="0"/>
            <a:ext cx="12168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หลักการและความสำคัญ (เหตุผลในการเปลี่ยนชื่อหลักสูตร)</a:t>
            </a: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381490"/>
            <a:ext cx="10515600" cy="4351338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นักเรียนและผู้ปกครอง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ส่วนใหญ่ไม่เข้าใจ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คำว่า 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“สารสนเทศ”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นักเรียนและผู้ปกครอง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คำว่า 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“คอมพิวเตอร์”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สถานประกอบการ</a:t>
            </a:r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“สารสนเทศ”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“คอมพิวเตอร์”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ชื่อหลักสูตรที่ผ่านการรับรองจากระบบประกันคุณภาพในระดับสากล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Accreditation Board for Engineering and Technology (ABET) </a:t>
            </a:r>
            <a:endParaRPr 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 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“Computer and Communication Engineering”</a:t>
            </a:r>
            <a:endParaRPr lang="th-TH" sz="36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184" y="3264020"/>
            <a:ext cx="1356041" cy="13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 Tem powerpoint-02" id="{F7CE6FB3-9589-8140-9B00-DC5A8CD097F7}" vid="{5AFA0AE5-51E2-2848-9590-A02DE5CAA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1435</TotalTime>
  <Words>2483</Words>
  <Application>Microsoft Office PowerPoint</Application>
  <PresentationFormat>Widescreen</PresentationFormat>
  <Paragraphs>475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Angsana New</vt:lpstr>
      <vt:lpstr>Arial</vt:lpstr>
      <vt:lpstr>Calibri</vt:lpstr>
      <vt:lpstr>Calibri Light</vt:lpstr>
      <vt:lpstr>Cordia New</vt:lpstr>
      <vt:lpstr>TH SarabunPSK</vt:lpstr>
      <vt:lpstr>Times New Roman</vt:lpstr>
      <vt:lpstr>Office Theme</vt:lpstr>
      <vt:lpstr>PowerPoint Presentation</vt:lpstr>
      <vt:lpstr>ข้อมูลทั่วไป (ชื่อปริญญาและสาขาวิชา)</vt:lpstr>
      <vt:lpstr>ผลการดำเนินงานของหลักสูตรที่ผ่านมา</vt:lpstr>
      <vt:lpstr>ผลการดำเนินงานของหลักสูตรที่ผ่านมา</vt:lpstr>
      <vt:lpstr>สถานการณ์หรือการพัฒนาทางเศรษฐกิจ</vt:lpstr>
      <vt:lpstr>สถานการณ์หรือการพัฒนาทางสังคม</vt:lpstr>
      <vt:lpstr>หลักการและความสำคัญ (ความจำเป็นในการปรับปรุงหลักสูตร)</vt:lpstr>
      <vt:lpstr>หลักการและความสำคัญ (วิศวกรรมคอมพิวเตอร์และการสื่อสาร)</vt:lpstr>
      <vt:lpstr>หลักการและความสำคัญ (เหตุผลในการเปลี่ยนชื่อหลักสูตร)</vt:lpstr>
      <vt:lpstr>หลักการและความสำคัญ (เหตุผลในการปรับปรุงหลักสูตร)</vt:lpstr>
      <vt:lpstr>หลักการและความสำคัญ (เหตุผลในการปรับปรุงหลักสูตร)</vt:lpstr>
      <vt:lpstr>หลักการและความสำคัญ (เหตุผลในการปรับปรุงหลักสูตร)</vt:lpstr>
      <vt:lpstr>หลักการและความสำคัญ (เหตุผลในการปรับปรุงหลักสูตร)</vt:lpstr>
      <vt:lpstr>เปรียบเทียบความแตกต่างหลักสูตรเดิมกับหลักสูตรปรับปรุง</vt:lpstr>
      <vt:lpstr>เปรียบเทียบความแตกต่างหลักสูตรเดิมกับหลักสูตรปรับปรุง (โครงสร้างหลักสูตร)</vt:lpstr>
      <vt:lpstr>เปรียบเทียบความแตกต่างหลักสูตรเดิมกับหลักสูตรปรับปรุง (โครงสร้างหลักสูตร)</vt:lpstr>
      <vt:lpstr>แผนการเรียน  ปีการศึกษาที่ 1</vt:lpstr>
      <vt:lpstr>แผนการเรียน  ปีการศึกษาที่ 2</vt:lpstr>
      <vt:lpstr>แผนการเรียน  ปีการศึกษาที่ 3</vt:lpstr>
      <vt:lpstr>แผนการเรียน  ปีการศึกษาที่ 4</vt:lpstr>
      <vt:lpstr>แผนการเรียนการฝึกประสบการณ์วิชาชีพ/สหกิจศึกษา/ฝึกงาน (4+1)</vt:lpstr>
      <vt:lpstr>การฝึกประสบการณ์วิชาชีพ 1</vt:lpstr>
      <vt:lpstr>การฝึกประสบการณ์วิชาชีพ 2</vt:lpstr>
      <vt:lpstr>การฝึกประสบการณ์วิชาชีพ 3</vt:lpstr>
      <vt:lpstr>ความเชื่อมโยงกับสถานประกอบการและหน่วยงานที่เกี่ยวข้อง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120</cp:revision>
  <dcterms:created xsi:type="dcterms:W3CDTF">2018-12-18T06:21:45Z</dcterms:created>
  <dcterms:modified xsi:type="dcterms:W3CDTF">2020-02-07T15:33:29Z</dcterms:modified>
</cp:coreProperties>
</file>